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Open Sans" panose="020B06060305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8">
          <p15:clr>
            <a:srgbClr val="A4A3A4"/>
          </p15:clr>
        </p15:guide>
        <p15:guide id="2" pos="326">
          <p15:clr>
            <a:srgbClr val="A4A3A4"/>
          </p15:clr>
        </p15:guide>
        <p15:guide id="3" pos="4570">
          <p15:clr>
            <a:srgbClr val="A4A3A4"/>
          </p15:clr>
        </p15:guide>
        <p15:guide id="4" orient="horz" pos="617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AM4FrU0+1IP3I7/QFrNruj9la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48"/>
    <p:restoredTop sz="94694"/>
  </p:normalViewPr>
  <p:slideViewPr>
    <p:cSldViewPr snapToGrid="0">
      <p:cViewPr varScale="1">
        <p:scale>
          <a:sx n="40" d="100"/>
          <a:sy n="40" d="100"/>
        </p:scale>
        <p:origin x="2000" y="60"/>
      </p:cViewPr>
      <p:guideLst>
        <p:guide orient="horz" pos="158"/>
        <p:guide pos="326"/>
        <p:guide pos="4570"/>
        <p:guide orient="horz" pos="61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73949" y="685800"/>
            <a:ext cx="4710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82930" y="1646132"/>
            <a:ext cx="6606600" cy="3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534353" y="535520"/>
            <a:ext cx="67038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695198" y="2516633"/>
            <a:ext cx="6381900" cy="67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91440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286000" lvl="4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743200" lvl="5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3200400" lvl="6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657600" lvl="7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4114800" lvl="8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138198" y="3959568"/>
            <a:ext cx="8523900" cy="16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262231" y="2332218"/>
            <a:ext cx="8523900" cy="49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91440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286000" lvl="4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743200" lvl="5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3200400" lvl="6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657600" lvl="7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4114800" lvl="8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534353" y="535520"/>
            <a:ext cx="67038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534353" y="2677584"/>
            <a:ext cx="67038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91440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286000" lvl="4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743200" lvl="5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3200400" lvl="6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657600" lvl="7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4114800" lvl="8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530305" y="2507618"/>
            <a:ext cx="6703800" cy="41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530305" y="6731215"/>
            <a:ext cx="6703800" cy="22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534353" y="535520"/>
            <a:ext cx="67038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534353" y="2677584"/>
            <a:ext cx="3303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91440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286000" lvl="4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743200" lvl="5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3200400" lvl="6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657600" lvl="7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4114800" lvl="8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934778" y="2677584"/>
            <a:ext cx="3303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91440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286000" lvl="4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743200" lvl="5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3200400" lvl="6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657600" lvl="7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4114800" lvl="8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535365" y="535520"/>
            <a:ext cx="67038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535365" y="2465706"/>
            <a:ext cx="32880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535365" y="3674110"/>
            <a:ext cx="32880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91440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286000" lvl="4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743200" lvl="5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3200400" lvl="6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657600" lvl="7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4114800" lvl="8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934778" y="2465706"/>
            <a:ext cx="33042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934778" y="3674110"/>
            <a:ext cx="33042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91440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286000" lvl="4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743200" lvl="5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3200400" lvl="6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657600" lvl="7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4114800" lvl="8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534353" y="535520"/>
            <a:ext cx="67038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535365" y="670560"/>
            <a:ext cx="25068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304282" y="1448226"/>
            <a:ext cx="3934800" cy="7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4000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1pPr>
            <a:lvl2pPr marL="914400" lvl="1" indent="-381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marL="2286000" lvl="4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marL="2743200" lvl="5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535365" y="3017520"/>
            <a:ext cx="25068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35365" y="670560"/>
            <a:ext cx="25068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3304282" y="1448226"/>
            <a:ext cx="3934800" cy="7148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535365" y="3017520"/>
            <a:ext cx="25068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534353" y="535520"/>
            <a:ext cx="67038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534353" y="2677584"/>
            <a:ext cx="67038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534353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574608" y="9322650"/>
            <a:ext cx="2623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5489258" y="9322650"/>
            <a:ext cx="1748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/>
        </p:nvSpPr>
        <p:spPr>
          <a:xfrm>
            <a:off x="363250" y="132671"/>
            <a:ext cx="6995400" cy="472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Word Ladder</a:t>
            </a:r>
            <a:endParaRPr sz="2400" b="1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ftr" idx="11"/>
          </p:nvPr>
        </p:nvSpPr>
        <p:spPr>
          <a:xfrm>
            <a:off x="363400" y="9642150"/>
            <a:ext cx="69954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51275" rIns="102600" bIns="512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Created by Annie P. Spear 	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7" name="Google Shape;87;p1"/>
          <p:cNvGrpSpPr/>
          <p:nvPr/>
        </p:nvGrpSpPr>
        <p:grpSpPr>
          <a:xfrm>
            <a:off x="3860750" y="1427050"/>
            <a:ext cx="3497900" cy="7626600"/>
            <a:chOff x="697900" y="1446175"/>
            <a:chExt cx="3497900" cy="7626600"/>
          </a:xfrm>
        </p:grpSpPr>
        <p:sp>
          <p:nvSpPr>
            <p:cNvPr id="88" name="Google Shape;88;p1"/>
            <p:cNvSpPr/>
            <p:nvPr/>
          </p:nvSpPr>
          <p:spPr>
            <a:xfrm>
              <a:off x="697900" y="1446175"/>
              <a:ext cx="294900" cy="7626600"/>
            </a:xfrm>
            <a:prstGeom prst="rect">
              <a:avLst/>
            </a:prstGeom>
            <a:solidFill>
              <a:srgbClr val="888888"/>
            </a:solidFill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3900900" y="1446175"/>
              <a:ext cx="294900" cy="7626600"/>
            </a:xfrm>
            <a:prstGeom prst="rect">
              <a:avLst/>
            </a:prstGeom>
            <a:solidFill>
              <a:srgbClr val="888888"/>
            </a:solidFill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 rot="5400000">
              <a:off x="2300900" y="404925"/>
              <a:ext cx="294900" cy="2899500"/>
            </a:xfrm>
            <a:prstGeom prst="rect">
              <a:avLst/>
            </a:prstGeom>
            <a:solidFill>
              <a:srgbClr val="888888"/>
            </a:solidFill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 rot="5400000">
              <a:off x="2300900" y="1321800"/>
              <a:ext cx="294900" cy="2899500"/>
            </a:xfrm>
            <a:prstGeom prst="rect">
              <a:avLst/>
            </a:prstGeom>
            <a:solidFill>
              <a:srgbClr val="888888"/>
            </a:solidFill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 rot="5400000">
              <a:off x="2300900" y="2314875"/>
              <a:ext cx="294900" cy="2899500"/>
            </a:xfrm>
            <a:prstGeom prst="rect">
              <a:avLst/>
            </a:prstGeom>
            <a:solidFill>
              <a:srgbClr val="888888"/>
            </a:solidFill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 rot="5400000">
              <a:off x="2300900" y="4374750"/>
              <a:ext cx="294900" cy="2899500"/>
            </a:xfrm>
            <a:prstGeom prst="rect">
              <a:avLst/>
            </a:prstGeom>
            <a:solidFill>
              <a:srgbClr val="888888"/>
            </a:solidFill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 rot="5400000">
              <a:off x="2300900" y="6206025"/>
              <a:ext cx="294900" cy="2899500"/>
            </a:xfrm>
            <a:prstGeom prst="rect">
              <a:avLst/>
            </a:prstGeom>
            <a:solidFill>
              <a:srgbClr val="888888"/>
            </a:solidFill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 rot="5400000">
              <a:off x="2300900" y="7122900"/>
              <a:ext cx="294900" cy="2899500"/>
            </a:xfrm>
            <a:prstGeom prst="rect">
              <a:avLst/>
            </a:prstGeom>
            <a:solidFill>
              <a:srgbClr val="888888"/>
            </a:solidFill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6" name="Google Shape;96;p1"/>
          <p:cNvSpPr txBox="1"/>
          <p:nvPr/>
        </p:nvSpPr>
        <p:spPr>
          <a:xfrm>
            <a:off x="79771" y="7904855"/>
            <a:ext cx="35925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Clue 1: Change</a:t>
            </a:r>
            <a:r>
              <a:rPr lang="en-US" sz="17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the </a:t>
            </a: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</a:t>
            </a:r>
            <a:r>
              <a:rPr lang="en-US" sz="17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to an </a:t>
            </a: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m.</a:t>
            </a:r>
            <a:endParaRPr sz="1700" b="1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97" name="Google Shape;97;p1"/>
          <p:cNvCxnSpPr/>
          <p:nvPr/>
        </p:nvCxnSpPr>
        <p:spPr>
          <a:xfrm>
            <a:off x="158420" y="1923650"/>
            <a:ext cx="35901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8" name="Google Shape;98;p1"/>
          <p:cNvCxnSpPr/>
          <p:nvPr/>
        </p:nvCxnSpPr>
        <p:spPr>
          <a:xfrm>
            <a:off x="158420" y="2801750"/>
            <a:ext cx="35901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9" name="Google Shape;99;p1"/>
          <p:cNvCxnSpPr/>
          <p:nvPr/>
        </p:nvCxnSpPr>
        <p:spPr>
          <a:xfrm>
            <a:off x="158420" y="5596300"/>
            <a:ext cx="35901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00" name="Google Shape;100;p1"/>
          <p:cNvCxnSpPr/>
          <p:nvPr/>
        </p:nvCxnSpPr>
        <p:spPr>
          <a:xfrm>
            <a:off x="158420" y="6590825"/>
            <a:ext cx="35901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01" name="Google Shape;101;p1"/>
          <p:cNvCxnSpPr/>
          <p:nvPr/>
        </p:nvCxnSpPr>
        <p:spPr>
          <a:xfrm>
            <a:off x="158420" y="7509150"/>
            <a:ext cx="35901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58420" y="8358475"/>
            <a:ext cx="35901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3" name="Google Shape;103;p1"/>
          <p:cNvSpPr/>
          <p:nvPr/>
        </p:nvSpPr>
        <p:spPr>
          <a:xfrm rot="5400000">
            <a:off x="5462250" y="5273950"/>
            <a:ext cx="294900" cy="2899500"/>
          </a:xfrm>
          <a:prstGeom prst="rect">
            <a:avLst/>
          </a:prstGeom>
          <a:solidFill>
            <a:srgbClr val="888888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 rot="5400000">
            <a:off x="5462250" y="3340500"/>
            <a:ext cx="294900" cy="2899500"/>
          </a:xfrm>
          <a:prstGeom prst="rect">
            <a:avLst/>
          </a:prstGeom>
          <a:solidFill>
            <a:srgbClr val="888888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5219225" y="8889150"/>
            <a:ext cx="1041900" cy="661800"/>
          </a:xfrm>
          <a:prstGeom prst="rect">
            <a:avLst/>
          </a:prstGeom>
          <a:noFill/>
          <a:ln w="762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b="1">
                <a:latin typeface="Calibri"/>
                <a:ea typeface="Calibri"/>
                <a:cs typeface="Calibri"/>
                <a:sym typeface="Calibri"/>
              </a:rPr>
              <a:t>wind</a:t>
            </a:r>
            <a:endParaRPr sz="3100" b="1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6" name="Google Shape;106;p1"/>
          <p:cNvCxnSpPr/>
          <p:nvPr/>
        </p:nvCxnSpPr>
        <p:spPr>
          <a:xfrm>
            <a:off x="82220" y="3767500"/>
            <a:ext cx="35901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07" name="Google Shape;107;p1"/>
          <p:cNvCxnSpPr/>
          <p:nvPr/>
        </p:nvCxnSpPr>
        <p:spPr>
          <a:xfrm>
            <a:off x="82220" y="4681900"/>
            <a:ext cx="35901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8" name="Google Shape;108;p1"/>
          <p:cNvSpPr txBox="1"/>
          <p:nvPr/>
        </p:nvSpPr>
        <p:spPr>
          <a:xfrm>
            <a:off x="79771" y="7068563"/>
            <a:ext cx="3482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Clue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2</a:t>
            </a: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Change</a:t>
            </a:r>
            <a:r>
              <a:rPr lang="en-US" sz="17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the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m</a:t>
            </a:r>
            <a:r>
              <a:rPr lang="en-US" sz="17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to an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e.</a:t>
            </a:r>
            <a:endParaRPr sz="1700" b="1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75025" y="6159222"/>
            <a:ext cx="3482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Clue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3</a:t>
            </a: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Change</a:t>
            </a:r>
            <a:r>
              <a:rPr lang="en-US" sz="17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the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m</a:t>
            </a:r>
            <a:r>
              <a:rPr lang="en-US" sz="17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to an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p.</a:t>
            </a:r>
            <a:endParaRPr sz="1700" b="1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54117" y="5176653"/>
            <a:ext cx="3482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Clue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4</a:t>
            </a: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Change</a:t>
            </a:r>
            <a:r>
              <a:rPr lang="en-US" sz="17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the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m</a:t>
            </a:r>
            <a:r>
              <a:rPr lang="en-US" sz="17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to an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p.</a:t>
            </a:r>
            <a:endParaRPr sz="1700" b="1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3571" y="4262875"/>
            <a:ext cx="3482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Clue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5</a:t>
            </a: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Add</a:t>
            </a:r>
            <a:r>
              <a:rPr lang="en-US" sz="1700">
                <a:latin typeface="Open Sans"/>
                <a:ea typeface="Open Sans"/>
                <a:cs typeface="Open Sans"/>
                <a:sym typeface="Open Sans"/>
              </a:rPr>
              <a:t> an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s</a:t>
            </a:r>
            <a:r>
              <a:rPr lang="en-US" sz="1700">
                <a:latin typeface="Open Sans"/>
                <a:ea typeface="Open Sans"/>
                <a:cs typeface="Open Sans"/>
                <a:sym typeface="Open Sans"/>
              </a:rPr>
              <a:t> before the p.</a:t>
            </a:r>
            <a:endParaRPr sz="1700" b="1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3571" y="3348475"/>
            <a:ext cx="3482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Clue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6</a:t>
            </a: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Take away </a:t>
            </a:r>
            <a:r>
              <a:rPr lang="en-US" sz="1700">
                <a:latin typeface="Open Sans"/>
                <a:ea typeface="Open Sans"/>
                <a:cs typeface="Open Sans"/>
                <a:sym typeface="Open Sans"/>
              </a:rPr>
              <a:t>the final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-US" sz="170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700" b="1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-1179" y="2336650"/>
            <a:ext cx="3482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Clue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7</a:t>
            </a: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Change i </a:t>
            </a:r>
            <a:r>
              <a:rPr lang="en-US" sz="1700">
                <a:latin typeface="Open Sans"/>
                <a:ea typeface="Open Sans"/>
                <a:cs typeface="Open Sans"/>
                <a:sym typeface="Open Sans"/>
              </a:rPr>
              <a:t>to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u</a:t>
            </a:r>
            <a:r>
              <a:rPr lang="en-US" sz="170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700" b="1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60021" y="1458538"/>
            <a:ext cx="3482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Clue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8</a:t>
            </a:r>
            <a:r>
              <a:rPr lang="en-US" sz="1700" b="1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Take away </a:t>
            </a:r>
            <a:r>
              <a:rPr lang="en-US" sz="1700">
                <a:latin typeface="Open Sans"/>
                <a:ea typeface="Open Sans"/>
                <a:cs typeface="Open Sans"/>
                <a:sym typeface="Open Sans"/>
              </a:rPr>
              <a:t>the final </a:t>
            </a:r>
            <a:r>
              <a:rPr lang="en-US" sz="1700" b="1"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-US" sz="170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700" b="1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128225" y="8575950"/>
            <a:ext cx="3482100" cy="1108200"/>
          </a:xfrm>
          <a:prstGeom prst="rect">
            <a:avLst/>
          </a:prstGeom>
          <a:solidFill>
            <a:srgbClr val="EFEFEF"/>
          </a:solidFill>
          <a:ln w="381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latin typeface="Calibri"/>
                <a:ea typeface="Calibri"/>
                <a:cs typeface="Calibri"/>
                <a:sym typeface="Calibri"/>
              </a:rPr>
              <a:t>Help us climb the word ladder! Follow the directions and write the word on the rung of the ladder.  Read each word you write. </a:t>
            </a: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3672275" y="9003950"/>
            <a:ext cx="1409100" cy="554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Start here</a:t>
            </a:r>
            <a:endParaRPr sz="1900" b="1">
              <a:solidFill>
                <a:schemeClr val="lt1"/>
              </a:solidFill>
            </a:endParaRPr>
          </a:p>
        </p:txBody>
      </p:sp>
      <p:pic>
        <p:nvPicPr>
          <p:cNvPr id="117" name="Google Shape;117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5550" y="7922400"/>
            <a:ext cx="411300" cy="41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5550" y="7008000"/>
            <a:ext cx="411300" cy="41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5550" y="6093600"/>
            <a:ext cx="411300" cy="41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5550" y="5255400"/>
            <a:ext cx="411300" cy="41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5550" y="4188600"/>
            <a:ext cx="411300" cy="41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5550" y="3121800"/>
            <a:ext cx="411300" cy="41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5550" y="2131200"/>
            <a:ext cx="411300" cy="41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5550" y="1293000"/>
            <a:ext cx="411300" cy="41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115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Open Sans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Vernier, Kyle</dc:creator>
  <cp:lastModifiedBy>Tortorelli, Laura</cp:lastModifiedBy>
  <cp:revision>3</cp:revision>
  <dcterms:created xsi:type="dcterms:W3CDTF">2021-02-17T15:38:13Z</dcterms:created>
  <dcterms:modified xsi:type="dcterms:W3CDTF">2022-06-14T15:28:51Z</dcterms:modified>
</cp:coreProperties>
</file>